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25E4-FE51-4834-ADBD-2D111ABA7CFE}" type="datetimeFigureOut">
              <a:rPr lang="en-US" smtClean="0"/>
              <a:pPr/>
              <a:t>12/22/2011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BBED-1F3E-4D7C-98C4-DFE6241334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25E4-FE51-4834-ADBD-2D111ABA7CFE}" type="datetimeFigureOut">
              <a:rPr lang="en-US" smtClean="0"/>
              <a:pPr/>
              <a:t>12/22/2011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BBED-1F3E-4D7C-98C4-DFE6241334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25E4-FE51-4834-ADBD-2D111ABA7CFE}" type="datetimeFigureOut">
              <a:rPr lang="en-US" smtClean="0"/>
              <a:pPr/>
              <a:t>12/22/2011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BBED-1F3E-4D7C-98C4-DFE6241334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25E4-FE51-4834-ADBD-2D111ABA7CFE}" type="datetimeFigureOut">
              <a:rPr lang="en-US" smtClean="0"/>
              <a:pPr/>
              <a:t>12/22/2011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BBED-1F3E-4D7C-98C4-DFE6241334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25E4-FE51-4834-ADBD-2D111ABA7CFE}" type="datetimeFigureOut">
              <a:rPr lang="en-US" smtClean="0"/>
              <a:pPr/>
              <a:t>12/22/2011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BBED-1F3E-4D7C-98C4-DFE6241334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25E4-FE51-4834-ADBD-2D111ABA7CFE}" type="datetimeFigureOut">
              <a:rPr lang="en-US" smtClean="0"/>
              <a:pPr/>
              <a:t>12/22/2011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BBED-1F3E-4D7C-98C4-DFE6241334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25E4-FE51-4834-ADBD-2D111ABA7CFE}" type="datetimeFigureOut">
              <a:rPr lang="en-US" smtClean="0"/>
              <a:pPr/>
              <a:t>12/22/2011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BBED-1F3E-4D7C-98C4-DFE6241334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25E4-FE51-4834-ADBD-2D111ABA7CFE}" type="datetimeFigureOut">
              <a:rPr lang="en-US" smtClean="0"/>
              <a:pPr/>
              <a:t>12/22/2011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BBED-1F3E-4D7C-98C4-DFE6241334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25E4-FE51-4834-ADBD-2D111ABA7CFE}" type="datetimeFigureOut">
              <a:rPr lang="en-US" smtClean="0"/>
              <a:pPr/>
              <a:t>12/22/2011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BBED-1F3E-4D7C-98C4-DFE6241334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25E4-FE51-4834-ADBD-2D111ABA7CFE}" type="datetimeFigureOut">
              <a:rPr lang="en-US" smtClean="0"/>
              <a:pPr/>
              <a:t>12/22/2011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BBED-1F3E-4D7C-98C4-DFE6241334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25E4-FE51-4834-ADBD-2D111ABA7CFE}" type="datetimeFigureOut">
              <a:rPr lang="en-US" smtClean="0"/>
              <a:pPr/>
              <a:t>12/22/2011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BBED-1F3E-4D7C-98C4-DFE6241334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F25E4-FE51-4834-ADBD-2D111ABA7CFE}" type="datetimeFigureOut">
              <a:rPr lang="en-US" smtClean="0"/>
              <a:pPr/>
              <a:t>12/22/2011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3BBED-1F3E-4D7C-98C4-DFE6241334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Conservation </a:t>
            </a:r>
            <a:r>
              <a:rPr lang="en-US" dirty="0" smtClean="0"/>
              <a:t>Agriculture &amp; </a:t>
            </a:r>
            <a:r>
              <a:rPr lang="en-US" dirty="0" smtClean="0"/>
              <a:t>Soil </a:t>
            </a:r>
            <a:r>
              <a:rPr lang="en-US" dirty="0" smtClean="0"/>
              <a:t>Health: the </a:t>
            </a:r>
            <a:r>
              <a:rPr lang="en-US" dirty="0" smtClean="0"/>
              <a:t>US Perspective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>
            <a:noAutofit/>
          </a:bodyPr>
          <a:lstStyle/>
          <a:p>
            <a:r>
              <a:rPr lang="en-US" sz="2000" dirty="0" smtClean="0"/>
              <a:t>Travis Idol</a:t>
            </a:r>
          </a:p>
          <a:p>
            <a:r>
              <a:rPr lang="en-US" sz="2000" dirty="0" smtClean="0"/>
              <a:t>Natural Resources &amp; Environmental Management</a:t>
            </a:r>
          </a:p>
          <a:p>
            <a:r>
              <a:rPr lang="en-US" sz="2000" dirty="0" smtClean="0"/>
              <a:t>University of Hawaii-</a:t>
            </a:r>
            <a:r>
              <a:rPr lang="en-US" sz="2000" dirty="0" err="1" smtClean="0"/>
              <a:t>Manoa</a:t>
            </a:r>
            <a:endParaRPr lang="en-US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5500" y="0"/>
            <a:ext cx="32385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2099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H:\Work\Conferences\OUAT-ConsvAg\LivMulc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8593" y="4572000"/>
            <a:ext cx="2515407" cy="1683992"/>
          </a:xfrm>
          <a:prstGeom prst="rect">
            <a:avLst/>
          </a:prstGeom>
          <a:noFill/>
        </p:spPr>
      </p:pic>
      <p:pic>
        <p:nvPicPr>
          <p:cNvPr id="1032" name="Picture 8" descr="H:\Work\Conferences\OUAT-ConsvAg\CovCro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4577986"/>
            <a:ext cx="3276600" cy="16847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:\Work\Conferences\OUAT-ConsvAg\S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362200"/>
            <a:ext cx="3454400" cy="2590800"/>
          </a:xfrm>
          <a:prstGeom prst="rect">
            <a:avLst/>
          </a:prstGeom>
          <a:noFill/>
          <a:effectLst>
            <a:innerShdw blurRad="177800" dist="571500" dir="18900000">
              <a:prstClr val="black">
                <a:alpha val="27000"/>
              </a:prstClr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or-IN" dirty="0" smtClean="0"/>
              <a:t>ଧନ୍ୟବାଦ୍ </a:t>
            </a:r>
            <a:r>
              <a:rPr lang="or-IN" dirty="0" smtClean="0"/>
              <a:t>(</a:t>
            </a:r>
            <a:r>
              <a:rPr lang="en-US" dirty="0" smtClean="0"/>
              <a:t>Thank You)</a:t>
            </a:r>
            <a:endParaRPr lang="en-US" dirty="0"/>
          </a:p>
        </p:txBody>
      </p:sp>
      <p:pic>
        <p:nvPicPr>
          <p:cNvPr id="6146" name="Picture 2" descr="H:\Work\Conferences\OUAT-ConsvAg\HillsideDitchandVegetativeBarrier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19200"/>
            <a:ext cx="2819400" cy="2114550"/>
          </a:xfrm>
          <a:prstGeom prst="rect">
            <a:avLst/>
          </a:prstGeom>
          <a:noFill/>
        </p:spPr>
      </p:pic>
      <p:pic>
        <p:nvPicPr>
          <p:cNvPr id="6147" name="Picture 3" descr="H:\Work\Conferences\OUAT-ConsvAg\VegetativeBarrier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03950" y="4000500"/>
            <a:ext cx="2940050" cy="2205038"/>
          </a:xfrm>
          <a:prstGeom prst="rect">
            <a:avLst/>
          </a:prstGeom>
          <a:noFill/>
        </p:spPr>
      </p:pic>
      <p:pic>
        <p:nvPicPr>
          <p:cNvPr id="6148" name="Picture 4" descr="H:\Work\Conferences\OUAT-ConsvAg\Far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047" y="4114800"/>
            <a:ext cx="2844800" cy="2133600"/>
          </a:xfrm>
          <a:prstGeom prst="rect">
            <a:avLst/>
          </a:prstGeom>
          <a:noFill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01715" y="1290234"/>
            <a:ext cx="3042285" cy="2062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Timeline of Important Events in Conservation Agriculture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87670" y="1823112"/>
            <a:ext cx="45506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nstantia" pitchFamily="18" charset="0"/>
              </a:rPr>
              <a:t>Steel plow; breaking of sod in Midwest grasslands</a:t>
            </a:r>
            <a:endParaRPr lang="en-US" sz="1600" dirty="0">
              <a:latin typeface="Constanti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828800" y="1752600"/>
            <a:ext cx="0" cy="4343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00200" y="1981200"/>
            <a:ext cx="457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600200" y="2362200"/>
            <a:ext cx="457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00200" y="2743200"/>
            <a:ext cx="457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600200" y="3124200"/>
            <a:ext cx="457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00200" y="3429000"/>
            <a:ext cx="457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600200" y="3810000"/>
            <a:ext cx="457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600200" y="4191000"/>
            <a:ext cx="457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600200" y="5062954"/>
            <a:ext cx="457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101318" y="2221468"/>
            <a:ext cx="57831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nstantia" pitchFamily="18" charset="0"/>
              </a:rPr>
              <a:t>Severe drought results in massive wind erosion, the “Dust Bowl”</a:t>
            </a:r>
            <a:endParaRPr lang="en-US" sz="1600" dirty="0">
              <a:latin typeface="Constanti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01318" y="2580860"/>
            <a:ext cx="47741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nstantia" pitchFamily="18" charset="0"/>
              </a:rPr>
              <a:t>Soil Conservation Service (SCS) created by Congress</a:t>
            </a:r>
            <a:endParaRPr lang="en-US" sz="1600" dirty="0">
              <a:latin typeface="Constanti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87670" y="3276600"/>
            <a:ext cx="51060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nstantia" pitchFamily="18" charset="0"/>
              </a:rPr>
              <a:t>Passage of Clean Water Act and Endangered Species Act</a:t>
            </a:r>
            <a:endParaRPr lang="en-US" sz="1600" dirty="0">
              <a:latin typeface="Constantia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79008" y="4045803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nstantia" pitchFamily="18" charset="0"/>
              </a:rPr>
              <a:t>Conservation Cost-Share Programs: Environmental Quality, </a:t>
            </a:r>
            <a:r>
              <a:rPr lang="en-US" sz="1600" dirty="0" err="1" smtClean="0">
                <a:latin typeface="Constantia" pitchFamily="18" charset="0"/>
              </a:rPr>
              <a:t>Wildife</a:t>
            </a:r>
            <a:r>
              <a:rPr lang="en-US" sz="1600" dirty="0" smtClean="0">
                <a:latin typeface="Constantia" pitchFamily="18" charset="0"/>
              </a:rPr>
              <a:t> Habitat Improvement, and Conservation Reserve Programs (EQIP, WHIP, CRP)</a:t>
            </a:r>
            <a:endParaRPr lang="en-US" sz="1600" dirty="0">
              <a:latin typeface="Constantia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92656" y="3657600"/>
            <a:ext cx="56291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nstantia" pitchFamily="18" charset="0"/>
              </a:rPr>
              <a:t>Publication of Universal Soil Loss Equation (USLE) handbook</a:t>
            </a:r>
            <a:endParaRPr lang="en-US" sz="1600" dirty="0">
              <a:latin typeface="Constantia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33600" y="4910554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nstantia" pitchFamily="18" charset="0"/>
              </a:rPr>
              <a:t>USAID begins Sustainable Agriculture and Natural Resources Management Cooperative Research Support Program </a:t>
            </a:r>
            <a:br>
              <a:rPr lang="en-US" sz="1600" dirty="0" smtClean="0">
                <a:latin typeface="Constantia" pitchFamily="18" charset="0"/>
              </a:rPr>
            </a:br>
            <a:r>
              <a:rPr lang="en-US" sz="1600" dirty="0" smtClean="0">
                <a:latin typeface="Constantia" pitchFamily="18" charset="0"/>
              </a:rPr>
              <a:t>(SANREM CRSP)</a:t>
            </a:r>
            <a:endParaRPr lang="en-US" sz="1600" dirty="0">
              <a:latin typeface="Constantia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78273" y="1779896"/>
            <a:ext cx="5457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nstantia" pitchFamily="18" charset="0"/>
              </a:rPr>
              <a:t>1837</a:t>
            </a:r>
            <a:endParaRPr lang="en-US" sz="1600" dirty="0">
              <a:latin typeface="Constantia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38200" y="2176046"/>
            <a:ext cx="8388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nstantia" pitchFamily="18" charset="0"/>
              </a:rPr>
              <a:t>1930-36</a:t>
            </a:r>
            <a:endParaRPr lang="en-US" sz="1600" dirty="0">
              <a:latin typeface="Constantia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90600" y="2557046"/>
            <a:ext cx="5457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nstantia" pitchFamily="18" charset="0"/>
              </a:rPr>
              <a:t>1935</a:t>
            </a:r>
            <a:endParaRPr lang="en-US" sz="1600" dirty="0">
              <a:latin typeface="Constantia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63304" y="3242846"/>
            <a:ext cx="7254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nstantia" pitchFamily="18" charset="0"/>
              </a:rPr>
              <a:t>1972-3</a:t>
            </a:r>
            <a:endParaRPr lang="en-US" sz="1600" dirty="0">
              <a:latin typeface="Constantia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76952" y="2938046"/>
            <a:ext cx="5679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nstantia" pitchFamily="18" charset="0"/>
              </a:rPr>
              <a:t>1970</a:t>
            </a:r>
            <a:endParaRPr lang="en-US" sz="1600" dirty="0">
              <a:latin typeface="Constantia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81994" y="2956172"/>
            <a:ext cx="3175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nstantia" pitchFamily="18" charset="0"/>
              </a:rPr>
              <a:t>No-tillage agriculture popularized</a:t>
            </a:r>
            <a:endParaRPr lang="en-US" sz="1600" dirty="0">
              <a:latin typeface="Constantia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90600" y="4004846"/>
            <a:ext cx="5663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nstantia" pitchFamily="18" charset="0"/>
              </a:rPr>
              <a:t>1985</a:t>
            </a:r>
            <a:endParaRPr lang="en-US" sz="1600" dirty="0">
              <a:latin typeface="Constantia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90600" y="3623846"/>
            <a:ext cx="5679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nstantia" pitchFamily="18" charset="0"/>
              </a:rPr>
              <a:t>1978</a:t>
            </a:r>
            <a:endParaRPr lang="en-US" sz="1600" dirty="0">
              <a:latin typeface="Constantia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90600" y="4876800"/>
            <a:ext cx="569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nstantia" pitchFamily="18" charset="0"/>
              </a:rPr>
              <a:t>1992</a:t>
            </a:r>
            <a:endParaRPr lang="en-US" sz="1600" dirty="0">
              <a:latin typeface="Constantia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64593" y="5681246"/>
            <a:ext cx="7532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nstantia" pitchFamily="18" charset="0"/>
              </a:rPr>
              <a:t>1995-8</a:t>
            </a:r>
            <a:endParaRPr lang="en-US" sz="1600" dirty="0">
              <a:latin typeface="Constantia" pitchFamily="18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1586552" y="5867400"/>
            <a:ext cx="457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133600" y="5722203"/>
            <a:ext cx="617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nstantia" pitchFamily="18" charset="0"/>
              </a:rPr>
              <a:t>Approval and release of Round-Up Ready and Bt-engineered crops</a:t>
            </a:r>
            <a:endParaRPr lang="en-US" sz="16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5029200" cy="4525963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Constantia" pitchFamily="18" charset="0"/>
              </a:rPr>
              <a:t>Soil Conservation Service created in wake of dust storm reaching US capital</a:t>
            </a:r>
          </a:p>
          <a:p>
            <a:r>
              <a:rPr lang="en-US" sz="2400" dirty="0" smtClean="0">
                <a:latin typeface="Constantia" pitchFamily="18" charset="0"/>
              </a:rPr>
              <a:t>Focus on controlling water and wind erosion through residue management, crop rotation, and contour farming</a:t>
            </a:r>
          </a:p>
          <a:p>
            <a:r>
              <a:rPr lang="en-US" sz="2400" dirty="0" smtClean="0">
                <a:latin typeface="Constantia" pitchFamily="18" charset="0"/>
              </a:rPr>
              <a:t>Conservation tillage and no-till options promoted with development of modified plows, seed drills and variety of herbicides</a:t>
            </a:r>
          </a:p>
        </p:txBody>
      </p:sp>
      <p:pic>
        <p:nvPicPr>
          <p:cNvPr id="7170" name="Picture 2" descr="H:\Work\Conferences\OUAT-ConsvAg\DB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5267" y="1600200"/>
            <a:ext cx="2988733" cy="2241550"/>
          </a:xfrm>
          <a:prstGeom prst="rect">
            <a:avLst/>
          </a:prstGeom>
          <a:noFill/>
        </p:spPr>
      </p:pic>
      <p:pic>
        <p:nvPicPr>
          <p:cNvPr id="7171" name="Picture 3" descr="H:\Work\Conferences\OUAT-ConsvAg\No-ti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1101" y="4267200"/>
            <a:ext cx="2962900" cy="1971675"/>
          </a:xfrm>
          <a:prstGeom prst="rect">
            <a:avLst/>
          </a:prstGeom>
          <a:noFill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6200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Protecting the Soil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467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From Practices to Outcomes: Soil Quality Indicators</a:t>
            </a:r>
            <a:endParaRPr lang="en-US" sz="36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90600" y="1600200"/>
            <a:ext cx="5029200" cy="464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onstantia" pitchFamily="18" charset="0"/>
              </a:rPr>
              <a:t>Soil organic matter: improves many soil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onstantia" pitchFamily="18" charset="0"/>
              </a:rPr>
              <a:t>properties; sign of healthy living system</a:t>
            </a:r>
            <a:endParaRPr lang="en-US" sz="2200" dirty="0" smtClean="0">
              <a:solidFill>
                <a:schemeClr val="bg1">
                  <a:lumMod val="50000"/>
                </a:schemeClr>
              </a:solidFill>
              <a:latin typeface="Constantia" pitchFamily="18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onstantia" pitchFamily="18" charset="0"/>
              </a:rPr>
              <a:t>Aggregate stability: resists erosion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onstantia" pitchFamily="18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onstantia" pitchFamily="18" charset="0"/>
              </a:rPr>
              <a:t>Infiltration: reduce runoff, improve available water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onstantia" pitchFamily="18" charset="0"/>
              </a:rPr>
              <a:t>Crusting: sign of poor infiltration and susceptibility to runoff</a:t>
            </a:r>
            <a:endParaRPr lang="en-US" sz="2200" dirty="0" smtClean="0">
              <a:solidFill>
                <a:schemeClr val="bg1">
                  <a:lumMod val="50000"/>
                </a:schemeClr>
              </a:solidFill>
              <a:latin typeface="Constantia" pitchFamily="18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onstantia" pitchFamily="18" charset="0"/>
                <a:cs typeface="Arial" pitchFamily="34" charset="0"/>
              </a:rPr>
              <a:t>Porosity &amp; size distribution: enhancing water infiltration, storage, and release to plants</a:t>
            </a:r>
            <a:endParaRPr lang="en-US" sz="2400" dirty="0" smtClean="0">
              <a:latin typeface="Constant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505200"/>
            <a:ext cx="32004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53125" y="2057400"/>
            <a:ext cx="319087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SO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0" y="1409700"/>
            <a:ext cx="2895600" cy="21717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6200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From Erosion Control to Natural Resource Quality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05000"/>
            <a:ext cx="5029200" cy="37338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onstantia" pitchFamily="18" charset="0"/>
                <a:cs typeface="Arial" pitchFamily="34" charset="0"/>
              </a:rPr>
              <a:t>Surface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onstantia" pitchFamily="18" charset="0"/>
                <a:cs typeface="Arial" pitchFamily="34" charset="0"/>
              </a:rPr>
              <a:t>and ground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onstantia" pitchFamily="18" charset="0"/>
                <a:cs typeface="Arial" pitchFamily="34" charset="0"/>
              </a:rPr>
              <a:t>water quality</a:t>
            </a:r>
            <a:b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onstantia" pitchFamily="18" charset="0"/>
                <a:cs typeface="Arial" pitchFamily="34" charset="0"/>
              </a:rPr>
            </a:b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onstantia" pitchFamily="18" charset="0"/>
                <a:cs typeface="Arial" pitchFamily="34" charset="0"/>
              </a:rPr>
              <a:t>Wildlife habitat</a:t>
            </a:r>
            <a:b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onstantia" pitchFamily="18" charset="0"/>
                <a:cs typeface="Arial" pitchFamily="34" charset="0"/>
              </a:rPr>
            </a:b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onstantia" pitchFamily="18" charset="0"/>
                <a:cs typeface="Arial" pitchFamily="34" charset="0"/>
              </a:rPr>
              <a:t>Protection of special areas</a:t>
            </a:r>
          </a:p>
          <a:p>
            <a:endParaRPr lang="en-US" sz="2400" dirty="0" smtClean="0">
              <a:solidFill>
                <a:schemeClr val="bg1">
                  <a:lumMod val="50000"/>
                </a:schemeClr>
              </a:solidFill>
              <a:latin typeface="Constantia" pitchFamily="18" charset="0"/>
              <a:cs typeface="Arial" pitchFamily="34" charset="0"/>
            </a:endParaRP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onstantia" pitchFamily="18" charset="0"/>
                <a:cs typeface="Arial" pitchFamily="34" charset="0"/>
              </a:rPr>
              <a:t>Agriculture as part of a landscape</a:t>
            </a:r>
            <a:b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onstantia" pitchFamily="18" charset="0"/>
                <a:cs typeface="Arial" pitchFamily="34" charset="0"/>
              </a:rPr>
            </a:b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onstantia" pitchFamily="18" charset="0"/>
                <a:cs typeface="Arial" pitchFamily="34" charset="0"/>
              </a:rPr>
              <a:t/>
            </a:r>
            <a:b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onstantia" pitchFamily="18" charset="0"/>
                <a:cs typeface="Arial" pitchFamily="34" charset="0"/>
              </a:rPr>
            </a:br>
            <a:endParaRPr lang="en-US" sz="2400" dirty="0" smtClean="0">
              <a:solidFill>
                <a:schemeClr val="bg1">
                  <a:lumMod val="50000"/>
                </a:schemeClr>
              </a:solidFill>
              <a:latin typeface="Constantia" pitchFamily="18" charset="0"/>
              <a:cs typeface="Arial" pitchFamily="34" charset="0"/>
            </a:endParaRP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onstantia" pitchFamily="18" charset="0"/>
                <a:cs typeface="Arial" pitchFamily="34" charset="0"/>
              </a:rPr>
              <a:t>Healthy		Sustainable</a:t>
            </a:r>
            <a:b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onstantia" pitchFamily="18" charset="0"/>
                <a:cs typeface="Arial" pitchFamily="34" charset="0"/>
              </a:rPr>
            </a:b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onstantia" pitchFamily="18" charset="0"/>
                <a:cs typeface="Arial" pitchFamily="34" charset="0"/>
              </a:rPr>
              <a:t>Environment	Agriculture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Constantia" pitchFamily="18" charset="0"/>
              <a:cs typeface="Arial" pitchFamily="34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2971800" y="4876800"/>
            <a:ext cx="636896" cy="152400"/>
            <a:chOff x="2971800" y="3200400"/>
            <a:chExt cx="636896" cy="152400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2971800" y="3200400"/>
              <a:ext cx="609600" cy="0"/>
            </a:xfrm>
            <a:prstGeom prst="line">
              <a:avLst/>
            </a:prstGeom>
            <a:ln w="25400"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999096" y="3352800"/>
              <a:ext cx="609600" cy="0"/>
            </a:xfrm>
            <a:prstGeom prst="line">
              <a:avLst/>
            </a:prstGeom>
            <a:ln w="25400"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8194" name="Picture 2" descr="H:\Work\Conferences\OUAT-ConsvAg\Ripari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1676400"/>
            <a:ext cx="2609850" cy="1752600"/>
          </a:xfrm>
          <a:prstGeom prst="rect">
            <a:avLst/>
          </a:prstGeom>
          <a:noFill/>
        </p:spPr>
      </p:pic>
      <p:pic>
        <p:nvPicPr>
          <p:cNvPr id="8195" name="Picture 3" descr="H:\Work\Conferences\OUAT-ConsvAg\AgLands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2590800"/>
            <a:ext cx="2746735" cy="2057400"/>
          </a:xfrm>
          <a:prstGeom prst="rect">
            <a:avLst/>
          </a:prstGeom>
          <a:noFill/>
        </p:spPr>
      </p:pic>
      <p:pic>
        <p:nvPicPr>
          <p:cNvPr id="8196" name="Picture 4" descr="H:\Work\Conferences\OUAT-ConsvAg\Perma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1" y="4261107"/>
            <a:ext cx="3505200" cy="200634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Major Tools for Conservation Agriculture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6477000" cy="4525963"/>
          </a:xfrm>
        </p:spPr>
        <p:txBody>
          <a:bodyPr/>
          <a:lstStyle/>
          <a:p>
            <a:r>
              <a:rPr lang="en-US" dirty="0" smtClean="0">
                <a:latin typeface="Constantia" pitchFamily="18" charset="0"/>
              </a:rPr>
              <a:t>US Soil Survey</a:t>
            </a:r>
          </a:p>
          <a:p>
            <a:r>
              <a:rPr lang="en-US" dirty="0" smtClean="0">
                <a:latin typeface="Constantia" pitchFamily="18" charset="0"/>
              </a:rPr>
              <a:t>Land capability classification</a:t>
            </a:r>
          </a:p>
          <a:p>
            <a:r>
              <a:rPr lang="en-US" dirty="0" smtClean="0">
                <a:latin typeface="Constantia" pitchFamily="18" charset="0"/>
              </a:rPr>
              <a:t>Conservation practices manual</a:t>
            </a:r>
          </a:p>
          <a:p>
            <a:r>
              <a:rPr lang="en-US" dirty="0" smtClean="0">
                <a:latin typeface="Constantia" pitchFamily="18" charset="0"/>
              </a:rPr>
              <a:t>USLE and revisions</a:t>
            </a:r>
          </a:p>
          <a:p>
            <a:r>
              <a:rPr lang="en-US" dirty="0" smtClean="0">
                <a:latin typeface="Constantia" pitchFamily="18" charset="0"/>
              </a:rPr>
              <a:t>Watershed modeling and GIS</a:t>
            </a:r>
          </a:p>
          <a:p>
            <a:r>
              <a:rPr lang="en-US" dirty="0" smtClean="0">
                <a:latin typeface="Constantia" pitchFamily="18" charset="0"/>
              </a:rPr>
              <a:t>Ecological Site Inventory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848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SANREM CRSP: Conservation Agriculture for Developing Countries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738952"/>
            <a:ext cx="4800600" cy="46482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Promoting sustainable agriculture and farmer livelihoods</a:t>
            </a:r>
          </a:p>
          <a:p>
            <a:r>
              <a:rPr lang="en-US" sz="2800" dirty="0" smtClean="0"/>
              <a:t>Uses participatory approach to enhance</a:t>
            </a:r>
          </a:p>
          <a:p>
            <a:pPr lvl="1"/>
            <a:r>
              <a:rPr lang="en-US" sz="2400" dirty="0" smtClean="0"/>
              <a:t>Soil quality</a:t>
            </a:r>
          </a:p>
          <a:p>
            <a:pPr lvl="1"/>
            <a:r>
              <a:rPr lang="en-US" sz="2400" dirty="0" smtClean="0"/>
              <a:t>Economic returns</a:t>
            </a:r>
          </a:p>
          <a:p>
            <a:pPr lvl="1"/>
            <a:r>
              <a:rPr lang="en-US" sz="2400" dirty="0" smtClean="0"/>
              <a:t>Empowerment of women</a:t>
            </a:r>
          </a:p>
          <a:p>
            <a:pPr lvl="1"/>
            <a:r>
              <a:rPr lang="en-US" sz="2400" dirty="0" smtClean="0"/>
              <a:t>Technology networks</a:t>
            </a:r>
          </a:p>
          <a:p>
            <a:r>
              <a:rPr lang="en-US" sz="2800" dirty="0" smtClean="0"/>
              <a:t>Primary focus is food staples: rice, maize, sorghum, etc.</a:t>
            </a:r>
          </a:p>
          <a:p>
            <a:pPr lvl="1"/>
            <a:endParaRPr lang="en-US" sz="2000" dirty="0" smtClean="0"/>
          </a:p>
          <a:p>
            <a:endParaRPr lang="en-US" sz="2800" dirty="0"/>
          </a:p>
        </p:txBody>
      </p:sp>
      <p:pic>
        <p:nvPicPr>
          <p:cNvPr id="4098" name="Picture 2" descr="H:\Work\Conferences\OUAT-ConsvAg\SANREM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44600" cy="1460500"/>
          </a:xfrm>
          <a:prstGeom prst="rect">
            <a:avLst/>
          </a:prstGeom>
          <a:noFill/>
        </p:spPr>
      </p:pic>
      <p:pic>
        <p:nvPicPr>
          <p:cNvPr id="4099" name="Picture 3" descr="H:\Work\Conferences\OUAT-ConsvAg\Partici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429000"/>
            <a:ext cx="2133600" cy="1600200"/>
          </a:xfrm>
          <a:prstGeom prst="rect">
            <a:avLst/>
          </a:prstGeom>
          <a:noFill/>
        </p:spPr>
      </p:pic>
      <p:pic>
        <p:nvPicPr>
          <p:cNvPr id="4100" name="Picture 4" descr="H:\Work\Conferences\OUAT-ConsvAg\Harve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447800"/>
            <a:ext cx="2131484" cy="1598613"/>
          </a:xfrm>
          <a:prstGeom prst="rect">
            <a:avLst/>
          </a:prstGeom>
          <a:noFill/>
        </p:spPr>
      </p:pic>
      <p:pic>
        <p:nvPicPr>
          <p:cNvPr id="4102" name="Picture 6" descr="H:\Work\Conferences\OUAT-ConsvAg\Sa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2133600"/>
            <a:ext cx="2057400" cy="1543050"/>
          </a:xfrm>
          <a:prstGeom prst="rect">
            <a:avLst/>
          </a:prstGeom>
          <a:noFill/>
        </p:spPr>
      </p:pic>
      <p:pic>
        <p:nvPicPr>
          <p:cNvPr id="4103" name="Picture 7" descr="H:\Work\Conferences\OUAT-ConsvAg\Harvest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4648200"/>
            <a:ext cx="203200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4800600" cy="4525963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Promotes integrated conservation agriculture production systems (CAPS</a:t>
            </a:r>
            <a:r>
              <a:rPr lang="en-US" sz="2800" dirty="0" smtClean="0"/>
              <a:t>)</a:t>
            </a:r>
          </a:p>
          <a:p>
            <a:pPr lvl="1"/>
            <a:r>
              <a:rPr lang="en-US" sz="2400" dirty="0" smtClean="0"/>
              <a:t>Minimum soil disturbance</a:t>
            </a:r>
          </a:p>
          <a:p>
            <a:pPr lvl="1"/>
            <a:r>
              <a:rPr lang="en-US" sz="2400" dirty="0" smtClean="0"/>
              <a:t>Continuous soil cover</a:t>
            </a:r>
          </a:p>
          <a:p>
            <a:pPr lvl="1"/>
            <a:r>
              <a:rPr lang="en-US" sz="2400" dirty="0" smtClean="0"/>
              <a:t>Crop rotation/intercropping</a:t>
            </a:r>
          </a:p>
          <a:p>
            <a:r>
              <a:rPr lang="en-US" sz="2800" dirty="0" smtClean="0"/>
              <a:t>CAPS being applied to 7 regions of the globe in 20 countries</a:t>
            </a:r>
          </a:p>
          <a:p>
            <a:r>
              <a:rPr lang="en-US" sz="2800" dirty="0" smtClean="0"/>
              <a:t>Maize-based systems predominate</a:t>
            </a:r>
            <a:endParaRPr lang="en-US" sz="2800" dirty="0"/>
          </a:p>
        </p:txBody>
      </p:sp>
      <p:pic>
        <p:nvPicPr>
          <p:cNvPr id="5122" name="Picture 2" descr="H:\Work\Conferences\OUAT-ConsvAg\CAP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524000"/>
            <a:ext cx="3149600" cy="2362200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295400" y="274638"/>
            <a:ext cx="7848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SANREM CRSP: Conservation Agriculture for Developing Countries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H:\Work\Conferences\OUAT-ConsvAg\SANREM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44600" cy="1460500"/>
          </a:xfrm>
          <a:prstGeom prst="rect">
            <a:avLst/>
          </a:prstGeom>
          <a:noFill/>
        </p:spPr>
      </p:pic>
      <p:pic>
        <p:nvPicPr>
          <p:cNvPr id="5123" name="Picture 3" descr="H:\Work\Conferences\OUAT-ConsvAg\CAPS-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4191000"/>
            <a:ext cx="27432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162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Conservation agriculture in US primarily a response to degradation and loss of productive soils</a:t>
            </a:r>
          </a:p>
          <a:p>
            <a:r>
              <a:rPr lang="en-US" sz="2800" dirty="0" smtClean="0"/>
              <a:t>Soil quality the foundation of sustainable agriculture and healthy environment</a:t>
            </a:r>
          </a:p>
          <a:p>
            <a:r>
              <a:rPr lang="en-US" sz="2800" dirty="0" smtClean="0"/>
              <a:t>Standardized practices available for various regions, but indicators of soil quality provide assessment of impacts</a:t>
            </a:r>
          </a:p>
          <a:p>
            <a:r>
              <a:rPr lang="en-US" sz="2800" dirty="0" smtClean="0"/>
              <a:t>Integration through CAPS viewed as best way to promote sustainable agriculture and farmer livelihoods  throughout the world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5|20.7|6|14.1|1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18.4|15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422</Words>
  <Application>Microsoft Office PowerPoint</Application>
  <PresentationFormat>On-screen Show (4:3)</PresentationFormat>
  <Paragraphs>66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Conservation Agriculture &amp; Soil Health: the US Perspective</vt:lpstr>
      <vt:lpstr>Timeline of Important Events in Conservation Agriculture</vt:lpstr>
      <vt:lpstr>Protecting the Soil</vt:lpstr>
      <vt:lpstr>From Practices to Outcomes: Soil Quality Indicators</vt:lpstr>
      <vt:lpstr>From Erosion Control to Natural Resource Quality</vt:lpstr>
      <vt:lpstr>Major Tools for Conservation Agriculture</vt:lpstr>
      <vt:lpstr>SANREM CRSP: Conservation Agriculture for Developing Countries</vt:lpstr>
      <vt:lpstr>Slide 8</vt:lpstr>
      <vt:lpstr>Summary</vt:lpstr>
      <vt:lpstr>ଧନ୍ୟବାଦ୍ (Thank You)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Conservation Agriculture: Soil Health from the US Perspective</dc:title>
  <dc:creator>Admin</dc:creator>
  <cp:lastModifiedBy>Travis Idol</cp:lastModifiedBy>
  <cp:revision>42</cp:revision>
  <dcterms:created xsi:type="dcterms:W3CDTF">2011-12-23T01:56:07Z</dcterms:created>
  <dcterms:modified xsi:type="dcterms:W3CDTF">2011-12-23T08:30:31Z</dcterms:modified>
</cp:coreProperties>
</file>